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63" r:id="rId4"/>
    <p:sldId id="264" r:id="rId5"/>
    <p:sldId id="265" r:id="rId6"/>
    <p:sldId id="275" r:id="rId7"/>
    <p:sldId id="266" r:id="rId8"/>
    <p:sldId id="276" r:id="rId9"/>
    <p:sldId id="267" r:id="rId10"/>
    <p:sldId id="277" r:id="rId11"/>
    <p:sldId id="268" r:id="rId12"/>
    <p:sldId id="278" r:id="rId13"/>
    <p:sldId id="269" r:id="rId14"/>
    <p:sldId id="270" r:id="rId15"/>
    <p:sldId id="271" r:id="rId16"/>
    <p:sldId id="272" r:id="rId17"/>
    <p:sldId id="27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8967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153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019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903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85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60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164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80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113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87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8837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80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83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83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69f767e7a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69f767e7a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4102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a:off x="0" y="4415700"/>
            <a:ext cx="2431800" cy="727800"/>
          </a:xfrm>
          <a:prstGeom prst="rect">
            <a:avLst/>
          </a:pr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863600" y="4415700"/>
            <a:ext cx="2431800" cy="727800"/>
          </a:xfrm>
          <a:prstGeom prst="rect">
            <a:avLst/>
          </a:prstGeom>
          <a:solidFill>
            <a:srgbClr val="3EB8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2431800" y="4415700"/>
            <a:ext cx="2431800" cy="727800"/>
          </a:xfrm>
          <a:prstGeom prst="rect">
            <a:avLst/>
          </a:prstGeom>
          <a:solidFill>
            <a:srgbClr val="00AC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rotWithShape="1">
          <a:blip r:embed="rId2">
            <a:alphaModFix/>
          </a:blip>
          <a:srcRect/>
          <a:stretch/>
        </p:blipFill>
        <p:spPr>
          <a:xfrm>
            <a:off x="5887037" y="4588725"/>
            <a:ext cx="384925" cy="381750"/>
          </a:xfrm>
          <a:prstGeom prst="rect">
            <a:avLst/>
          </a:prstGeom>
          <a:noFill/>
          <a:ln>
            <a:noFill/>
          </a:ln>
        </p:spPr>
      </p:pic>
      <p:pic>
        <p:nvPicPr>
          <p:cNvPr id="18" name="Google Shape;18;p2"/>
          <p:cNvPicPr preferRelativeResize="0"/>
          <p:nvPr/>
        </p:nvPicPr>
        <p:blipFill rotWithShape="1">
          <a:blip r:embed="rId3">
            <a:alphaModFix/>
          </a:blip>
          <a:srcRect/>
          <a:stretch/>
        </p:blipFill>
        <p:spPr>
          <a:xfrm>
            <a:off x="981525" y="4545213"/>
            <a:ext cx="468749" cy="468774"/>
          </a:xfrm>
          <a:prstGeom prst="rect">
            <a:avLst/>
          </a:prstGeom>
          <a:noFill/>
          <a:ln>
            <a:noFill/>
          </a:ln>
        </p:spPr>
      </p:pic>
      <p:pic>
        <p:nvPicPr>
          <p:cNvPr id="19" name="Google Shape;19;p2" descr="twitter-512.png"/>
          <p:cNvPicPr preferRelativeResize="0"/>
          <p:nvPr/>
        </p:nvPicPr>
        <p:blipFill rotWithShape="1">
          <a:blip r:embed="rId4">
            <a:alphaModFix/>
          </a:blip>
          <a:srcRect/>
          <a:stretch/>
        </p:blipFill>
        <p:spPr>
          <a:xfrm>
            <a:off x="3480875" y="4612778"/>
            <a:ext cx="333650" cy="333650"/>
          </a:xfrm>
          <a:prstGeom prst="rect">
            <a:avLst/>
          </a:prstGeom>
          <a:noFill/>
          <a:ln>
            <a:noFill/>
          </a:ln>
        </p:spPr>
      </p:pic>
      <p:sp>
        <p:nvSpPr>
          <p:cNvPr id="20" name="Google Shape;20;p2"/>
          <p:cNvSpPr/>
          <p:nvPr/>
        </p:nvSpPr>
        <p:spPr>
          <a:xfrm>
            <a:off x="7295375" y="4415700"/>
            <a:ext cx="1848600" cy="727800"/>
          </a:xfrm>
          <a:prstGeom prst="rect">
            <a:avLst/>
          </a:prstGeom>
          <a:solidFill>
            <a:srgbClr val="2828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rgbClr val="000000"/>
              </a:solidFill>
              <a:latin typeface="Arial"/>
              <a:ea typeface="Arial"/>
              <a:cs typeface="Arial"/>
              <a:sym typeface="Arial"/>
            </a:endParaRPr>
          </a:p>
        </p:txBody>
      </p:sp>
      <p:pic>
        <p:nvPicPr>
          <p:cNvPr id="21" name="Google Shape;21;p2" descr="dot_slash_SoDA_website.png"/>
          <p:cNvPicPr preferRelativeResize="0"/>
          <p:nvPr/>
        </p:nvPicPr>
        <p:blipFill rotWithShape="1">
          <a:blip r:embed="rId5">
            <a:alphaModFix/>
          </a:blip>
          <a:srcRect/>
          <a:stretch/>
        </p:blipFill>
        <p:spPr>
          <a:xfrm>
            <a:off x="7552363" y="4612775"/>
            <a:ext cx="1334617" cy="333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55" name="Google Shape;55;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9" name="Google Shape;29;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33" name="Google Shape;3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6" name="Google Shape;3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43" name="Google Shape;4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47" name="Google Shape;47;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48" name="Google Shape;48;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52" name="Google Shape;5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3">
            <a:alphaModFix/>
          </a:blip>
          <a:srcRect/>
          <a:stretch/>
        </p:blipFill>
        <p:spPr>
          <a:xfrm>
            <a:off x="0" y="4475"/>
            <a:ext cx="9143997" cy="513454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utomatetheboringstuff.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706401" y="855700"/>
            <a:ext cx="7464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1"/>
                </a:solidFill>
              </a:rPr>
              <a:t>Automation with Python</a:t>
            </a:r>
            <a:endParaRPr dirty="0">
              <a:solidFill>
                <a:schemeClr val="lt1"/>
              </a:solidFill>
            </a:endParaRPr>
          </a:p>
        </p:txBody>
      </p:sp>
      <p:sp>
        <p:nvSpPr>
          <p:cNvPr id="2" name="TextBox 1">
            <a:extLst>
              <a:ext uri="{FF2B5EF4-FFF2-40B4-BE49-F238E27FC236}">
                <a16:creationId xmlns:a16="http://schemas.microsoft.com/office/drawing/2014/main" id="{B5EF784E-03E5-4830-258D-2D4DB92FC59A}"/>
              </a:ext>
            </a:extLst>
          </p:cNvPr>
          <p:cNvSpPr txBox="1"/>
          <p:nvPr/>
        </p:nvSpPr>
        <p:spPr>
          <a:xfrm>
            <a:off x="3957339" y="2818148"/>
            <a:ext cx="962123" cy="307777"/>
          </a:xfrm>
          <a:prstGeom prst="rect">
            <a:avLst/>
          </a:prstGeom>
          <a:noFill/>
        </p:spPr>
        <p:txBody>
          <a:bodyPr wrap="none" rtlCol="0">
            <a:spAutoFit/>
          </a:bodyPr>
          <a:lstStyle/>
          <a:p>
            <a:r>
              <a:rPr lang="en-US" dirty="0">
                <a:solidFill>
                  <a:schemeClr val="bg1"/>
                </a:solidFill>
              </a:rPr>
              <a:t>By Shubh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chemeClr val="lt1"/>
                </a:solidFill>
              </a:rPr>
              <a:t>BeautifulSoup</a:t>
            </a:r>
            <a:endParaRPr dirty="0">
              <a:solidFill>
                <a:schemeClr val="lt1"/>
              </a:solidFill>
            </a:endParaRPr>
          </a:p>
        </p:txBody>
      </p:sp>
      <p:sp>
        <p:nvSpPr>
          <p:cNvPr id="70" name="Google Shape;70;p14"/>
          <p:cNvSpPr txBox="1">
            <a:spLocks noGrp="1"/>
          </p:cNvSpPr>
          <p:nvPr>
            <p:ph type="body" idx="1"/>
          </p:nvPr>
        </p:nvSpPr>
        <p:spPr>
          <a:xfrm>
            <a:off x="363215" y="941791"/>
            <a:ext cx="8520600" cy="3310055"/>
          </a:xfrm>
          <a:prstGeom prst="rect">
            <a:avLst/>
          </a:prstGeom>
        </p:spPr>
        <p:txBody>
          <a:bodyPr spcFirstLastPara="1" wrap="square" lIns="91425" tIns="91425" rIns="91425" bIns="91425" anchor="t" anchorCtr="0">
            <a:noAutofit/>
          </a:bodyPr>
          <a:lstStyle/>
          <a:p>
            <a:pPr marL="342900"/>
            <a:r>
              <a:rPr lang="en-US" sz="1900" dirty="0">
                <a:solidFill>
                  <a:schemeClr val="lt1"/>
                </a:solidFill>
              </a:rPr>
              <a:t> A parser for pulling data out of HTML.</a:t>
            </a: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p:txBody>
      </p:sp>
      <p:pic>
        <p:nvPicPr>
          <p:cNvPr id="3" name="Picture 2">
            <a:extLst>
              <a:ext uri="{FF2B5EF4-FFF2-40B4-BE49-F238E27FC236}">
                <a16:creationId xmlns:a16="http://schemas.microsoft.com/office/drawing/2014/main" id="{F4155546-8E2E-29D9-EF87-C6DF79D80A20}"/>
              </a:ext>
            </a:extLst>
          </p:cNvPr>
          <p:cNvPicPr>
            <a:picLocks noChangeAspect="1"/>
          </p:cNvPicPr>
          <p:nvPr/>
        </p:nvPicPr>
        <p:blipFill>
          <a:blip r:embed="rId3"/>
          <a:stretch>
            <a:fillRect/>
          </a:stretch>
        </p:blipFill>
        <p:spPr>
          <a:xfrm>
            <a:off x="826336" y="1454161"/>
            <a:ext cx="3964605" cy="1266059"/>
          </a:xfrm>
          <a:prstGeom prst="rect">
            <a:avLst/>
          </a:prstGeom>
        </p:spPr>
      </p:pic>
      <p:pic>
        <p:nvPicPr>
          <p:cNvPr id="6" name="Picture 5">
            <a:extLst>
              <a:ext uri="{FF2B5EF4-FFF2-40B4-BE49-F238E27FC236}">
                <a16:creationId xmlns:a16="http://schemas.microsoft.com/office/drawing/2014/main" id="{639CB676-CF6B-C757-4909-0C3DD02DEDC6}"/>
              </a:ext>
            </a:extLst>
          </p:cNvPr>
          <p:cNvPicPr>
            <a:picLocks noChangeAspect="1"/>
          </p:cNvPicPr>
          <p:nvPr/>
        </p:nvPicPr>
        <p:blipFill>
          <a:blip r:embed="rId4"/>
          <a:stretch>
            <a:fillRect/>
          </a:stretch>
        </p:blipFill>
        <p:spPr>
          <a:xfrm>
            <a:off x="815212" y="2891545"/>
            <a:ext cx="3986852" cy="530222"/>
          </a:xfrm>
          <a:prstGeom prst="rect">
            <a:avLst/>
          </a:prstGeom>
        </p:spPr>
      </p:pic>
      <p:pic>
        <p:nvPicPr>
          <p:cNvPr id="9" name="Picture 8">
            <a:extLst>
              <a:ext uri="{FF2B5EF4-FFF2-40B4-BE49-F238E27FC236}">
                <a16:creationId xmlns:a16="http://schemas.microsoft.com/office/drawing/2014/main" id="{4DDDF37B-DA91-59B3-23F2-D9B4D3109D92}"/>
              </a:ext>
            </a:extLst>
          </p:cNvPr>
          <p:cNvPicPr>
            <a:picLocks noChangeAspect="1"/>
          </p:cNvPicPr>
          <p:nvPr/>
        </p:nvPicPr>
        <p:blipFill>
          <a:blip r:embed="rId5"/>
          <a:stretch>
            <a:fillRect/>
          </a:stretch>
        </p:blipFill>
        <p:spPr>
          <a:xfrm>
            <a:off x="774820" y="3554908"/>
            <a:ext cx="4036017" cy="556691"/>
          </a:xfrm>
          <a:prstGeom prst="rect">
            <a:avLst/>
          </a:prstGeom>
        </p:spPr>
      </p:pic>
      <p:pic>
        <p:nvPicPr>
          <p:cNvPr id="3074" name="Picture 2" descr="Document Object Model - Wikipedia">
            <a:extLst>
              <a:ext uri="{FF2B5EF4-FFF2-40B4-BE49-F238E27FC236}">
                <a16:creationId xmlns:a16="http://schemas.microsoft.com/office/drawing/2014/main" id="{5C67AE6F-CD94-9842-CC3A-7BE5D831C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5472" y="891654"/>
            <a:ext cx="3043708" cy="315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82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Web Download Challenge</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Downloading multiple files given a URL pattern using requests.</a:t>
            </a:r>
          </a:p>
        </p:txBody>
      </p:sp>
    </p:spTree>
    <p:extLst>
      <p:ext uri="{BB962C8B-B14F-4D97-AF65-F5344CB8AC3E}">
        <p14:creationId xmlns:p14="http://schemas.microsoft.com/office/powerpoint/2010/main" val="106501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Selenium</a:t>
            </a:r>
            <a:endParaRPr dirty="0">
              <a:solidFill>
                <a:schemeClr val="lt1"/>
              </a:solidFill>
            </a:endParaRPr>
          </a:p>
        </p:txBody>
      </p:sp>
      <p:sp>
        <p:nvSpPr>
          <p:cNvPr id="70" name="Google Shape;70;p14"/>
          <p:cNvSpPr txBox="1">
            <a:spLocks noGrp="1"/>
          </p:cNvSpPr>
          <p:nvPr>
            <p:ph type="body" idx="1"/>
          </p:nvPr>
        </p:nvSpPr>
        <p:spPr>
          <a:xfrm>
            <a:off x="363215" y="941791"/>
            <a:ext cx="8520600" cy="3310055"/>
          </a:xfrm>
          <a:prstGeom prst="rect">
            <a:avLst/>
          </a:prstGeom>
        </p:spPr>
        <p:txBody>
          <a:bodyPr spcFirstLastPara="1" wrap="square" lIns="91425" tIns="91425" rIns="91425" bIns="91425" anchor="t" anchorCtr="0">
            <a:noAutofit/>
          </a:bodyPr>
          <a:lstStyle/>
          <a:p>
            <a:pPr marL="342900"/>
            <a:r>
              <a:rPr lang="en-US" sz="1900" dirty="0">
                <a:solidFill>
                  <a:schemeClr val="lt1"/>
                </a:solidFill>
              </a:rPr>
              <a:t>Emulates a web browser, providing an API to automate web scraping.</a:t>
            </a:r>
          </a:p>
          <a:p>
            <a:pPr marL="342900"/>
            <a:r>
              <a:rPr lang="en-US" sz="1900" dirty="0">
                <a:solidFill>
                  <a:schemeClr val="lt1"/>
                </a:solidFill>
              </a:rPr>
              <a:t>Useful when HTML is not enough, clicks are required for navigation.</a:t>
            </a:r>
          </a:p>
          <a:p>
            <a:pPr marL="342900"/>
            <a:r>
              <a:rPr lang="en-US" sz="1900" dirty="0">
                <a:solidFill>
                  <a:schemeClr val="lt1"/>
                </a:solidFill>
              </a:rPr>
              <a:t>Locate elements by ID, Name, </a:t>
            </a:r>
            <a:r>
              <a:rPr lang="en-US" sz="1900" dirty="0" err="1">
                <a:solidFill>
                  <a:schemeClr val="lt1"/>
                </a:solidFill>
              </a:rPr>
              <a:t>Xpath</a:t>
            </a:r>
            <a:r>
              <a:rPr lang="en-US" sz="1900" dirty="0">
                <a:solidFill>
                  <a:schemeClr val="lt1"/>
                </a:solidFill>
              </a:rPr>
              <a:t>, Link Text, Class Name, CSS.</a:t>
            </a: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p:txBody>
      </p:sp>
      <p:pic>
        <p:nvPicPr>
          <p:cNvPr id="4098" name="Picture 2" descr="Logo">
            <a:extLst>
              <a:ext uri="{FF2B5EF4-FFF2-40B4-BE49-F238E27FC236}">
                <a16:creationId xmlns:a16="http://schemas.microsoft.com/office/drawing/2014/main" id="{F9BF1A81-CF46-463E-1ED2-5F8F244DD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603" y="74122"/>
            <a:ext cx="1136635" cy="10286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D9CEF6-52BF-6B1A-12D7-006F0E1A55AB}"/>
              </a:ext>
            </a:extLst>
          </p:cNvPr>
          <p:cNvPicPr>
            <a:picLocks noChangeAspect="1"/>
          </p:cNvPicPr>
          <p:nvPr/>
        </p:nvPicPr>
        <p:blipFill>
          <a:blip r:embed="rId4"/>
          <a:stretch>
            <a:fillRect/>
          </a:stretch>
        </p:blipFill>
        <p:spPr>
          <a:xfrm>
            <a:off x="363215" y="2316274"/>
            <a:ext cx="4244271" cy="1837163"/>
          </a:xfrm>
          <a:prstGeom prst="rect">
            <a:avLst/>
          </a:prstGeom>
        </p:spPr>
      </p:pic>
      <p:pic>
        <p:nvPicPr>
          <p:cNvPr id="7" name="Picture 6">
            <a:extLst>
              <a:ext uri="{FF2B5EF4-FFF2-40B4-BE49-F238E27FC236}">
                <a16:creationId xmlns:a16="http://schemas.microsoft.com/office/drawing/2014/main" id="{40F33F54-4E81-0540-1D28-621F20967735}"/>
              </a:ext>
            </a:extLst>
          </p:cNvPr>
          <p:cNvPicPr>
            <a:picLocks noChangeAspect="1"/>
          </p:cNvPicPr>
          <p:nvPr/>
        </p:nvPicPr>
        <p:blipFill>
          <a:blip r:embed="rId5"/>
          <a:stretch>
            <a:fillRect/>
          </a:stretch>
        </p:blipFill>
        <p:spPr>
          <a:xfrm>
            <a:off x="4725924" y="2571750"/>
            <a:ext cx="4106376" cy="1323689"/>
          </a:xfrm>
          <a:prstGeom prst="rect">
            <a:avLst/>
          </a:prstGeom>
        </p:spPr>
      </p:pic>
    </p:spTree>
    <p:extLst>
      <p:ext uri="{BB962C8B-B14F-4D97-AF65-F5344CB8AC3E}">
        <p14:creationId xmlns:p14="http://schemas.microsoft.com/office/powerpoint/2010/main" val="1344104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ASU Class Tracker</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A web scraper built using Selenium to scrape the ASU Class search website and notify the user when the available seats go from 0 to 1    using Selenium.</a:t>
            </a:r>
          </a:p>
        </p:txBody>
      </p:sp>
    </p:spTree>
    <p:extLst>
      <p:ext uri="{BB962C8B-B14F-4D97-AF65-F5344CB8AC3E}">
        <p14:creationId xmlns:p14="http://schemas.microsoft.com/office/powerpoint/2010/main" val="867326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14033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Pillow – Python Imaging Library</a:t>
            </a:r>
            <a:endParaRPr dirty="0">
              <a:solidFill>
                <a:schemeClr val="lt1"/>
              </a:solidFill>
            </a:endParaRPr>
          </a:p>
        </p:txBody>
      </p:sp>
      <p:sp>
        <p:nvSpPr>
          <p:cNvPr id="70" name="Google Shape;70;p14"/>
          <p:cNvSpPr txBox="1">
            <a:spLocks noGrp="1"/>
          </p:cNvSpPr>
          <p:nvPr>
            <p:ph type="body" idx="1"/>
          </p:nvPr>
        </p:nvSpPr>
        <p:spPr>
          <a:xfrm>
            <a:off x="231560" y="713038"/>
            <a:ext cx="8520600" cy="3416400"/>
          </a:xfrm>
          <a:prstGeom prst="rect">
            <a:avLst/>
          </a:prstGeom>
        </p:spPr>
        <p:txBody>
          <a:bodyPr spcFirstLastPara="1" wrap="square" lIns="91425" tIns="91425" rIns="91425" bIns="91425" anchor="t" anchorCtr="0">
            <a:noAutofit/>
          </a:bodyPr>
          <a:lstStyle/>
          <a:p>
            <a:pPr marL="342900">
              <a:lnSpc>
                <a:spcPct val="100000"/>
              </a:lnSpc>
            </a:pPr>
            <a:r>
              <a:rPr lang="en-US" sz="1900" dirty="0">
                <a:solidFill>
                  <a:schemeClr val="lt1"/>
                </a:solidFill>
              </a:rPr>
              <a:t>Pillow supports a variety of features:</a:t>
            </a:r>
          </a:p>
          <a:p>
            <a:pPr marL="800100" lvl="1">
              <a:lnSpc>
                <a:spcPct val="100000"/>
              </a:lnSpc>
            </a:pPr>
            <a:r>
              <a:rPr lang="en-US" sz="1500" dirty="0">
                <a:solidFill>
                  <a:schemeClr val="lt1"/>
                </a:solidFill>
              </a:rPr>
              <a:t>Conversion into different file formats</a:t>
            </a:r>
          </a:p>
          <a:p>
            <a:pPr marL="800100" lvl="1">
              <a:lnSpc>
                <a:spcPct val="100000"/>
              </a:lnSpc>
            </a:pPr>
            <a:r>
              <a:rPr lang="en-US" sz="1500" dirty="0">
                <a:solidFill>
                  <a:schemeClr val="lt1"/>
                </a:solidFill>
              </a:rPr>
              <a:t>Cropping Images</a:t>
            </a:r>
          </a:p>
          <a:p>
            <a:pPr marL="800100" lvl="1">
              <a:lnSpc>
                <a:spcPct val="100000"/>
              </a:lnSpc>
            </a:pPr>
            <a:r>
              <a:rPr lang="en-US" sz="1500" dirty="0">
                <a:solidFill>
                  <a:schemeClr val="lt1"/>
                </a:solidFill>
              </a:rPr>
              <a:t>Merging Images</a:t>
            </a:r>
          </a:p>
          <a:p>
            <a:pPr marL="800100" lvl="1">
              <a:lnSpc>
                <a:spcPct val="100000"/>
              </a:lnSpc>
            </a:pPr>
            <a:r>
              <a:rPr lang="en-US" sz="1500" dirty="0">
                <a:solidFill>
                  <a:schemeClr val="lt1"/>
                </a:solidFill>
              </a:rPr>
              <a:t>Resizing, Rotating, Flipping.</a:t>
            </a:r>
          </a:p>
          <a:p>
            <a:pPr marL="800100" lvl="1">
              <a:lnSpc>
                <a:spcPct val="100000"/>
              </a:lnSpc>
            </a:pPr>
            <a:r>
              <a:rPr lang="en-US" sz="1500" dirty="0">
                <a:solidFill>
                  <a:schemeClr val="lt1"/>
                </a:solidFill>
              </a:rPr>
              <a:t>Overlaying Shapes/Images/Text</a:t>
            </a:r>
          </a:p>
        </p:txBody>
      </p:sp>
      <p:pic>
        <p:nvPicPr>
          <p:cNvPr id="5122" name="Picture 2" descr="image">
            <a:extLst>
              <a:ext uri="{FF2B5EF4-FFF2-40B4-BE49-F238E27FC236}">
                <a16:creationId xmlns:a16="http://schemas.microsoft.com/office/drawing/2014/main" id="{DD2A4AF9-F3CD-33A7-F120-119E72C21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724" y="575448"/>
            <a:ext cx="995731" cy="13297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2AF029A9-BFEA-1F16-91BB-EA43DDE53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76" y="2502411"/>
            <a:ext cx="1083810" cy="10073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03C7CB9E-8D9E-3639-8E8B-87D1237820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827"/>
          <a:stretch/>
        </p:blipFill>
        <p:spPr bwMode="auto">
          <a:xfrm>
            <a:off x="6327100" y="2363879"/>
            <a:ext cx="892700" cy="11825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a:extLst>
              <a:ext uri="{FF2B5EF4-FFF2-40B4-BE49-F238E27FC236}">
                <a16:creationId xmlns:a16="http://schemas.microsoft.com/office/drawing/2014/main" id="{B261FFAE-8B3E-67C7-F3F0-7B7C3A047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445" r="28620"/>
          <a:stretch/>
        </p:blipFill>
        <p:spPr bwMode="auto">
          <a:xfrm>
            <a:off x="7560814" y="2421238"/>
            <a:ext cx="945338" cy="121919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63CEA30-7035-66E9-125B-A3B7164CAF4A}"/>
              </a:ext>
            </a:extLst>
          </p:cNvPr>
          <p:cNvCxnSpPr>
            <a:stCxn id="5122" idx="2"/>
            <a:endCxn id="5124" idx="0"/>
          </p:cNvCxnSpPr>
          <p:nvPr/>
        </p:nvCxnSpPr>
        <p:spPr>
          <a:xfrm flipH="1">
            <a:off x="5444181" y="1905170"/>
            <a:ext cx="1409409" cy="59724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4" name="Straight Arrow Connector 3">
            <a:extLst>
              <a:ext uri="{FF2B5EF4-FFF2-40B4-BE49-F238E27FC236}">
                <a16:creationId xmlns:a16="http://schemas.microsoft.com/office/drawing/2014/main" id="{89250F92-13EA-E265-F3DD-D991529C5D48}"/>
              </a:ext>
            </a:extLst>
          </p:cNvPr>
          <p:cNvCxnSpPr>
            <a:cxnSpLocks/>
            <a:stCxn id="5122" idx="2"/>
            <a:endCxn id="5126" idx="0"/>
          </p:cNvCxnSpPr>
          <p:nvPr/>
        </p:nvCxnSpPr>
        <p:spPr>
          <a:xfrm flipH="1">
            <a:off x="6773450" y="1905170"/>
            <a:ext cx="80140" cy="458709"/>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5" name="Straight Arrow Connector 4">
            <a:extLst>
              <a:ext uri="{FF2B5EF4-FFF2-40B4-BE49-F238E27FC236}">
                <a16:creationId xmlns:a16="http://schemas.microsoft.com/office/drawing/2014/main" id="{CCAEDD5D-4488-ACF5-AB8E-AB075FB03EA7}"/>
              </a:ext>
            </a:extLst>
          </p:cNvPr>
          <p:cNvCxnSpPr>
            <a:cxnSpLocks/>
            <a:stCxn id="5122" idx="2"/>
            <a:endCxn id="5128" idx="0"/>
          </p:cNvCxnSpPr>
          <p:nvPr/>
        </p:nvCxnSpPr>
        <p:spPr>
          <a:xfrm>
            <a:off x="6853590" y="1905170"/>
            <a:ext cx="1179893" cy="516068"/>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9A4BBFC3-FAB5-4BC0-CB25-CE81FC61A547}"/>
              </a:ext>
            </a:extLst>
          </p:cNvPr>
          <p:cNvPicPr>
            <a:picLocks noChangeAspect="1"/>
          </p:cNvPicPr>
          <p:nvPr/>
        </p:nvPicPr>
        <p:blipFill>
          <a:blip r:embed="rId7"/>
          <a:stretch>
            <a:fillRect/>
          </a:stretch>
        </p:blipFill>
        <p:spPr>
          <a:xfrm>
            <a:off x="758711" y="3400977"/>
            <a:ext cx="4421064" cy="1411962"/>
          </a:xfrm>
          <a:prstGeom prst="rect">
            <a:avLst/>
          </a:prstGeom>
        </p:spPr>
      </p:pic>
    </p:spTree>
    <p:extLst>
      <p:ext uri="{BB962C8B-B14F-4D97-AF65-F5344CB8AC3E}">
        <p14:creationId xmlns:p14="http://schemas.microsoft.com/office/powerpoint/2010/main" val="143423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Excel/CSV files</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err="1">
                <a:solidFill>
                  <a:schemeClr val="lt1"/>
                </a:solidFill>
              </a:rPr>
              <a:t>OpenPyXL</a:t>
            </a:r>
            <a:r>
              <a:rPr lang="en-US" sz="1900" dirty="0">
                <a:solidFill>
                  <a:schemeClr val="lt1"/>
                </a:solidFill>
              </a:rPr>
              <a:t> - Library to read/write Excel</a:t>
            </a:r>
          </a:p>
          <a:p>
            <a:pPr marL="342900"/>
            <a:r>
              <a:rPr lang="en-US" sz="1900" dirty="0">
                <a:solidFill>
                  <a:schemeClr val="lt1"/>
                </a:solidFill>
              </a:rPr>
              <a:t>Csv – Library to process CSV files.</a:t>
            </a:r>
          </a:p>
          <a:p>
            <a:pPr marL="342900"/>
            <a:endParaRPr lang="en-US" sz="1900" dirty="0">
              <a:solidFill>
                <a:schemeClr val="lt1"/>
              </a:solidFill>
            </a:endParaRPr>
          </a:p>
        </p:txBody>
      </p:sp>
      <p:pic>
        <p:nvPicPr>
          <p:cNvPr id="3" name="Picture 2">
            <a:extLst>
              <a:ext uri="{FF2B5EF4-FFF2-40B4-BE49-F238E27FC236}">
                <a16:creationId xmlns:a16="http://schemas.microsoft.com/office/drawing/2014/main" id="{DEDD81AB-0D91-7306-2975-A6ACC033A8C2}"/>
              </a:ext>
            </a:extLst>
          </p:cNvPr>
          <p:cNvPicPr>
            <a:picLocks noChangeAspect="1"/>
          </p:cNvPicPr>
          <p:nvPr/>
        </p:nvPicPr>
        <p:blipFill rotWithShape="1">
          <a:blip r:embed="rId3"/>
          <a:srcRect t="5147"/>
          <a:stretch/>
        </p:blipFill>
        <p:spPr>
          <a:xfrm>
            <a:off x="1368203" y="1927774"/>
            <a:ext cx="2827265" cy="2551636"/>
          </a:xfrm>
          <a:prstGeom prst="rect">
            <a:avLst/>
          </a:prstGeom>
        </p:spPr>
      </p:pic>
      <p:pic>
        <p:nvPicPr>
          <p:cNvPr id="5" name="Picture 4">
            <a:extLst>
              <a:ext uri="{FF2B5EF4-FFF2-40B4-BE49-F238E27FC236}">
                <a16:creationId xmlns:a16="http://schemas.microsoft.com/office/drawing/2014/main" id="{020A9D97-B001-70A2-1BD1-8AAEBD1B7BC5}"/>
              </a:ext>
            </a:extLst>
          </p:cNvPr>
          <p:cNvPicPr>
            <a:picLocks noChangeAspect="1"/>
          </p:cNvPicPr>
          <p:nvPr/>
        </p:nvPicPr>
        <p:blipFill>
          <a:blip r:embed="rId4"/>
          <a:stretch>
            <a:fillRect/>
          </a:stretch>
        </p:blipFill>
        <p:spPr>
          <a:xfrm>
            <a:off x="5141717" y="1017725"/>
            <a:ext cx="3402763" cy="3461685"/>
          </a:xfrm>
          <a:prstGeom prst="rect">
            <a:avLst/>
          </a:prstGeom>
        </p:spPr>
      </p:pic>
    </p:spTree>
    <p:extLst>
      <p:ext uri="{BB962C8B-B14F-4D97-AF65-F5344CB8AC3E}">
        <p14:creationId xmlns:p14="http://schemas.microsoft.com/office/powerpoint/2010/main" val="2999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 name="Rectangle 5">
            <a:extLst>
              <a:ext uri="{FF2B5EF4-FFF2-40B4-BE49-F238E27FC236}">
                <a16:creationId xmlns:a16="http://schemas.microsoft.com/office/drawing/2014/main" id="{A6912309-6496-D10B-FDD5-867C2F4F7F41}"/>
              </a:ext>
            </a:extLst>
          </p:cNvPr>
          <p:cNvSpPr/>
          <p:nvPr/>
        </p:nvSpPr>
        <p:spPr>
          <a:xfrm>
            <a:off x="1421142" y="2110085"/>
            <a:ext cx="6301725"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Limitless Potential</a:t>
            </a:r>
          </a:p>
        </p:txBody>
      </p:sp>
    </p:spTree>
    <p:extLst>
      <p:ext uri="{BB962C8B-B14F-4D97-AF65-F5344CB8AC3E}">
        <p14:creationId xmlns:p14="http://schemas.microsoft.com/office/powerpoint/2010/main" val="114735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Thank you!</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lgn="ctr">
              <a:buNone/>
            </a:pPr>
            <a:r>
              <a:rPr lang="en-US" sz="1900" dirty="0">
                <a:solidFill>
                  <a:schemeClr val="lt1"/>
                </a:solidFill>
              </a:rPr>
              <a:t>Connect with me:</a:t>
            </a:r>
          </a:p>
        </p:txBody>
      </p:sp>
      <p:pic>
        <p:nvPicPr>
          <p:cNvPr id="4" name="Picture 3" descr="Qr code&#10;&#10;Description automatically generated">
            <a:extLst>
              <a:ext uri="{FF2B5EF4-FFF2-40B4-BE49-F238E27FC236}">
                <a16:creationId xmlns:a16="http://schemas.microsoft.com/office/drawing/2014/main" id="{4DA39D62-9C05-6D0F-69AB-6E0FB8F3388E}"/>
              </a:ext>
            </a:extLst>
          </p:cNvPr>
          <p:cNvPicPr>
            <a:picLocks noChangeAspect="1"/>
          </p:cNvPicPr>
          <p:nvPr/>
        </p:nvPicPr>
        <p:blipFill rotWithShape="1">
          <a:blip r:embed="rId3"/>
          <a:srcRect l="6973" t="22357" r="5161"/>
          <a:stretch/>
        </p:blipFill>
        <p:spPr>
          <a:xfrm>
            <a:off x="3103809" y="1654934"/>
            <a:ext cx="3211799" cy="2638559"/>
          </a:xfrm>
          <a:prstGeom prst="rect">
            <a:avLst/>
          </a:prstGeom>
        </p:spPr>
      </p:pic>
    </p:spTree>
    <p:extLst>
      <p:ext uri="{BB962C8B-B14F-4D97-AF65-F5344CB8AC3E}">
        <p14:creationId xmlns:p14="http://schemas.microsoft.com/office/powerpoint/2010/main" val="206433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Why?</a:t>
            </a:r>
            <a:endParaRPr dirty="0">
              <a:solidFill>
                <a:schemeClr val="lt1"/>
              </a:solidFill>
            </a:endParaRPr>
          </a:p>
        </p:txBody>
      </p:sp>
      <p:sp>
        <p:nvSpPr>
          <p:cNvPr id="70" name="Google Shape;70;p14"/>
          <p:cNvSpPr txBox="1">
            <a:spLocks noGrp="1"/>
          </p:cNvSpPr>
          <p:nvPr>
            <p:ph type="body" idx="1"/>
          </p:nvPr>
        </p:nvSpPr>
        <p:spPr>
          <a:xfrm>
            <a:off x="311700" y="1152548"/>
            <a:ext cx="8520600" cy="3416400"/>
          </a:xfrm>
          <a:prstGeom prst="rect">
            <a:avLst/>
          </a:prstGeom>
        </p:spPr>
        <p:txBody>
          <a:bodyPr spcFirstLastPara="1" wrap="square" lIns="91425" tIns="91425" rIns="91425" bIns="91425" anchor="t" anchorCtr="0">
            <a:noAutofit/>
          </a:bodyPr>
          <a:lstStyle/>
          <a:p>
            <a:pPr marL="342900"/>
            <a:r>
              <a:rPr lang="en-US" sz="2000" b="0" i="0" dirty="0">
                <a:solidFill>
                  <a:srgbClr val="D1D5DB"/>
                </a:solidFill>
                <a:effectLst/>
                <a:latin typeface="Söhne"/>
              </a:rPr>
              <a:t>Increases Efficiency/Productivity</a:t>
            </a:r>
          </a:p>
          <a:p>
            <a:pPr marL="342900"/>
            <a:r>
              <a:rPr lang="en-US" sz="2000" dirty="0">
                <a:solidFill>
                  <a:srgbClr val="D1D5DB"/>
                </a:solidFill>
                <a:latin typeface="Söhne"/>
              </a:rPr>
              <a:t>Saves Time and Money</a:t>
            </a:r>
          </a:p>
          <a:p>
            <a:pPr marL="342900"/>
            <a:r>
              <a:rPr lang="en-US" sz="2000" dirty="0">
                <a:solidFill>
                  <a:srgbClr val="D1D5DB"/>
                </a:solidFill>
                <a:latin typeface="Söhne"/>
              </a:rPr>
              <a:t>Reduces Errors</a:t>
            </a:r>
          </a:p>
          <a:p>
            <a:pPr marL="342900"/>
            <a:r>
              <a:rPr lang="en-US" sz="2000" dirty="0">
                <a:solidFill>
                  <a:srgbClr val="D1D5DB"/>
                </a:solidFill>
                <a:latin typeface="Söhne"/>
              </a:rPr>
              <a:t>Improves Consistency</a:t>
            </a:r>
          </a:p>
          <a:p>
            <a:pPr marL="342900"/>
            <a:r>
              <a:rPr lang="en-US" sz="2000" dirty="0">
                <a:solidFill>
                  <a:srgbClr val="D1D5DB"/>
                </a:solidFill>
                <a:latin typeface="Söhne"/>
              </a:rPr>
              <a:t>Helps with Scalability</a:t>
            </a:r>
          </a:p>
          <a:p>
            <a:pPr marL="342900"/>
            <a:r>
              <a:rPr lang="en-US" sz="2000" dirty="0">
                <a:solidFill>
                  <a:srgbClr val="D1D5DB"/>
                </a:solidFill>
                <a:latin typeface="Söhne"/>
              </a:rPr>
              <a:t>Enables data-driven decisions</a:t>
            </a:r>
            <a:endParaRPr sz="1900" dirty="0">
              <a:solidFill>
                <a:schemeClr val="lt1"/>
              </a:solidFill>
            </a:endParaRPr>
          </a:p>
        </p:txBody>
      </p:sp>
      <p:pic>
        <p:nvPicPr>
          <p:cNvPr id="6146" name="Picture 2" descr="[speed output image]">
            <a:extLst>
              <a:ext uri="{FF2B5EF4-FFF2-40B4-BE49-F238E27FC236}">
                <a16:creationId xmlns:a16="http://schemas.microsoft.com/office/drawing/2014/main" id="{4AA3820E-642B-892C-FC88-92DD85914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218" y="775282"/>
            <a:ext cx="3278840" cy="18470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Amazon Automated Work and Put Its People to Better Use">
            <a:extLst>
              <a:ext uri="{FF2B5EF4-FFF2-40B4-BE49-F238E27FC236}">
                <a16:creationId xmlns:a16="http://schemas.microsoft.com/office/drawing/2014/main" id="{E85F0076-1B87-BBC6-4F7F-6F0F47115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67" y="3367063"/>
            <a:ext cx="2366954" cy="133141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tarship Technologies, Aramark launch contactless robot food-delivery  service at ASU | ASU News">
            <a:extLst>
              <a:ext uri="{FF2B5EF4-FFF2-40B4-BE49-F238E27FC236}">
                <a16:creationId xmlns:a16="http://schemas.microsoft.com/office/drawing/2014/main" id="{F49017EF-10A3-BF59-1D6F-E2370522C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147" y="2757112"/>
            <a:ext cx="2717754" cy="1811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par>
                                <p:cTn id="18" presetID="10" presetClass="entr" presetSubtype="0" fill="hold" nodeType="withEffect">
                                  <p:stCondLst>
                                    <p:cond delay="0"/>
                                  </p:stCondLst>
                                  <p:childTnLst>
                                    <p:set>
                                      <p:cBhvr>
                                        <p:cTn id="19" dur="1" fill="hold">
                                          <p:stCondLst>
                                            <p:cond delay="0"/>
                                          </p:stCondLst>
                                        </p:cTn>
                                        <p:tgtEl>
                                          <p:spTgt spid="6154"/>
                                        </p:tgtEl>
                                        <p:attrNameLst>
                                          <p:attrName>style.visibility</p:attrName>
                                        </p:attrNameLst>
                                      </p:cBhvr>
                                      <p:to>
                                        <p:strVal val="visible"/>
                                      </p:to>
                                    </p:set>
                                    <p:animEffect transition="in" filter="fade">
                                      <p:cBhvr>
                                        <p:cTn id="20" dur="500"/>
                                        <p:tgtEl>
                                          <p:spTgt spid="6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363993" y="1537385"/>
            <a:ext cx="270130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Key Takeaway</a:t>
            </a:r>
            <a:endParaRPr dirty="0">
              <a:solidFill>
                <a:schemeClr val="lt1"/>
              </a:solidFill>
            </a:endParaRPr>
          </a:p>
        </p:txBody>
      </p:sp>
      <p:sp>
        <p:nvSpPr>
          <p:cNvPr id="2" name="Rectangle 1">
            <a:extLst>
              <a:ext uri="{FF2B5EF4-FFF2-40B4-BE49-F238E27FC236}">
                <a16:creationId xmlns:a16="http://schemas.microsoft.com/office/drawing/2014/main" id="{7502A25C-3712-F4F0-906A-877117A6111F}"/>
              </a:ext>
            </a:extLst>
          </p:cNvPr>
          <p:cNvSpPr/>
          <p:nvPr/>
        </p:nvSpPr>
        <p:spPr>
          <a:xfrm>
            <a:off x="1421142" y="2110085"/>
            <a:ext cx="6301725"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FFFF"/>
                </a:solidFill>
                <a:effectLst>
                  <a:outerShdw dist="38100" dir="2700000" algn="tl" rotWithShape="0">
                    <a:schemeClr val="accent2"/>
                  </a:outerShdw>
                </a:effectLst>
              </a:rPr>
              <a:t>Limitless Potential</a:t>
            </a:r>
          </a:p>
        </p:txBody>
      </p:sp>
    </p:spTree>
    <p:extLst>
      <p:ext uri="{BB962C8B-B14F-4D97-AF65-F5344CB8AC3E}">
        <p14:creationId xmlns:p14="http://schemas.microsoft.com/office/powerpoint/2010/main" val="96645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2"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Intro to Python</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High-level interpreted language.</a:t>
            </a:r>
          </a:p>
          <a:p>
            <a:pPr marL="342900"/>
            <a:r>
              <a:rPr lang="en-US" sz="1900" dirty="0">
                <a:solidFill>
                  <a:schemeClr val="lt1"/>
                </a:solidFill>
              </a:rPr>
              <a:t>Easy to learn, read and understand.</a:t>
            </a:r>
          </a:p>
          <a:p>
            <a:pPr marL="342900"/>
            <a:r>
              <a:rPr lang="en-US" sz="1900" dirty="0">
                <a:solidFill>
                  <a:schemeClr val="lt1"/>
                </a:solidFill>
              </a:rPr>
              <a:t>Versatile – lots of use cases.</a:t>
            </a:r>
          </a:p>
          <a:p>
            <a:pPr marL="342900"/>
            <a:r>
              <a:rPr lang="en-US" sz="1900" dirty="0">
                <a:solidFill>
                  <a:schemeClr val="lt1"/>
                </a:solidFill>
              </a:rPr>
              <a:t>Web Development.</a:t>
            </a:r>
          </a:p>
          <a:p>
            <a:pPr marL="342900"/>
            <a:r>
              <a:rPr lang="en-US" sz="1900" dirty="0">
                <a:solidFill>
                  <a:schemeClr val="lt1"/>
                </a:solidFill>
              </a:rPr>
              <a:t>ML/AI.</a:t>
            </a:r>
          </a:p>
          <a:p>
            <a:pPr marL="342900"/>
            <a:r>
              <a:rPr lang="en-US" sz="1900" dirty="0">
                <a:solidFill>
                  <a:schemeClr val="lt1"/>
                </a:solidFill>
              </a:rPr>
              <a:t>Automation.</a:t>
            </a:r>
          </a:p>
          <a:p>
            <a:pPr marL="342900"/>
            <a:r>
              <a:rPr lang="en-US" sz="1900" dirty="0">
                <a:solidFill>
                  <a:schemeClr val="lt1"/>
                </a:solidFill>
              </a:rPr>
              <a:t>Extensive libraries and packages.</a:t>
            </a:r>
          </a:p>
          <a:p>
            <a:pPr marL="342900"/>
            <a:r>
              <a:rPr lang="en-US" sz="1900" dirty="0">
                <a:solidFill>
                  <a:schemeClr val="lt1"/>
                </a:solidFill>
              </a:rPr>
              <a:t>No ; or {} – easy syntax</a:t>
            </a:r>
          </a:p>
          <a:p>
            <a:pPr marL="342900"/>
            <a:r>
              <a:rPr lang="en-US" sz="1900" dirty="0">
                <a:solidFill>
                  <a:schemeClr val="lt1"/>
                </a:solidFill>
              </a:rPr>
              <a:t>Best Language Ever!</a:t>
            </a:r>
          </a:p>
          <a:p>
            <a:pPr marL="342900"/>
            <a:endParaRPr lang="en-US" sz="1900" dirty="0">
              <a:solidFill>
                <a:schemeClr val="lt1"/>
              </a:solidFill>
            </a:endParaRPr>
          </a:p>
          <a:p>
            <a:pPr marL="342900"/>
            <a:endParaRPr lang="en-US" sz="1900" dirty="0">
              <a:solidFill>
                <a:schemeClr val="lt1"/>
              </a:solidFill>
            </a:endParaRPr>
          </a:p>
        </p:txBody>
      </p:sp>
      <p:pic>
        <p:nvPicPr>
          <p:cNvPr id="7170" name="Picture 2" descr="Python Simple Calculator Program | TKinter Calculator Program | WaoFamHub |  Python logo, Python, Simple calculator">
            <a:extLst>
              <a:ext uri="{FF2B5EF4-FFF2-40B4-BE49-F238E27FC236}">
                <a16:creationId xmlns:a16="http://schemas.microsoft.com/office/drawing/2014/main" id="{C7492967-3AA2-9921-A022-93125A474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378" y="1152475"/>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9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xEl>
                                              <p:pRg st="1" end="1"/>
                                            </p:txEl>
                                          </p:spTgt>
                                        </p:tgtEl>
                                        <p:attrNameLst>
                                          <p:attrName>style.visibility</p:attrName>
                                        </p:attrNameLst>
                                      </p:cBhvr>
                                      <p:to>
                                        <p:strVal val="visible"/>
                                      </p:to>
                                    </p:set>
                                    <p:animEffect transition="in" filter="fade">
                                      <p:cBhvr>
                                        <p:cTn id="12" dur="500"/>
                                        <p:tgtEl>
                                          <p:spTgt spid="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0">
                                            <p:txEl>
                                              <p:pRg st="2" end="2"/>
                                            </p:txEl>
                                          </p:spTgt>
                                        </p:tgtEl>
                                        <p:attrNameLst>
                                          <p:attrName>style.visibility</p:attrName>
                                        </p:attrNameLst>
                                      </p:cBhvr>
                                      <p:to>
                                        <p:strVal val="visible"/>
                                      </p:to>
                                    </p:set>
                                    <p:animEffect transition="in" filter="fade">
                                      <p:cBhvr>
                                        <p:cTn id="17" dur="500"/>
                                        <p:tgtEl>
                                          <p:spTgt spid="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
                                            <p:txEl>
                                              <p:pRg st="3" end="3"/>
                                            </p:txEl>
                                          </p:spTgt>
                                        </p:tgtEl>
                                        <p:attrNameLst>
                                          <p:attrName>style.visibility</p:attrName>
                                        </p:attrNameLst>
                                      </p:cBhvr>
                                      <p:to>
                                        <p:strVal val="visible"/>
                                      </p:to>
                                    </p:set>
                                    <p:animEffect transition="in" filter="fade">
                                      <p:cBhvr>
                                        <p:cTn id="22" dur="500"/>
                                        <p:tgtEl>
                                          <p:spTgt spid="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xEl>
                                              <p:pRg st="4" end="4"/>
                                            </p:txEl>
                                          </p:spTgt>
                                        </p:tgtEl>
                                        <p:attrNameLst>
                                          <p:attrName>style.visibility</p:attrName>
                                        </p:attrNameLst>
                                      </p:cBhvr>
                                      <p:to>
                                        <p:strVal val="visible"/>
                                      </p:to>
                                    </p:set>
                                    <p:animEffect transition="in" filter="fade">
                                      <p:cBhvr>
                                        <p:cTn id="27" dur="500"/>
                                        <p:tgtEl>
                                          <p:spTgt spid="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0">
                                            <p:txEl>
                                              <p:pRg st="5" end="5"/>
                                            </p:txEl>
                                          </p:spTgt>
                                        </p:tgtEl>
                                        <p:attrNameLst>
                                          <p:attrName>style.visibility</p:attrName>
                                        </p:attrNameLst>
                                      </p:cBhvr>
                                      <p:to>
                                        <p:strVal val="visible"/>
                                      </p:to>
                                    </p:set>
                                    <p:animEffect transition="in" filter="fade">
                                      <p:cBhvr>
                                        <p:cTn id="32" dur="500"/>
                                        <p:tgtEl>
                                          <p:spTgt spid="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0">
                                            <p:txEl>
                                              <p:pRg st="6" end="6"/>
                                            </p:txEl>
                                          </p:spTgt>
                                        </p:tgtEl>
                                        <p:attrNameLst>
                                          <p:attrName>style.visibility</p:attrName>
                                        </p:attrNameLst>
                                      </p:cBhvr>
                                      <p:to>
                                        <p:strVal val="visible"/>
                                      </p:to>
                                    </p:set>
                                    <p:animEffect transition="in" filter="fade">
                                      <p:cBhvr>
                                        <p:cTn id="37" dur="500"/>
                                        <p:tgtEl>
                                          <p:spTgt spid="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0">
                                            <p:txEl>
                                              <p:pRg st="7" end="7"/>
                                            </p:txEl>
                                          </p:spTgt>
                                        </p:tgtEl>
                                        <p:attrNameLst>
                                          <p:attrName>style.visibility</p:attrName>
                                        </p:attrNameLst>
                                      </p:cBhvr>
                                      <p:to>
                                        <p:strVal val="visible"/>
                                      </p:to>
                                    </p:set>
                                    <p:animEffect transition="in" filter="fade">
                                      <p:cBhvr>
                                        <p:cTn id="42" dur="500"/>
                                        <p:tgtEl>
                                          <p:spTgt spid="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0">
                                            <p:txEl>
                                              <p:pRg st="8" end="8"/>
                                            </p:txEl>
                                          </p:spTgt>
                                        </p:tgtEl>
                                        <p:attrNameLst>
                                          <p:attrName>style.visibility</p:attrName>
                                        </p:attrNameLst>
                                      </p:cBhvr>
                                      <p:to>
                                        <p:strVal val="visible"/>
                                      </p:to>
                                    </p:set>
                                    <p:animEffect transition="in" filter="fade">
                                      <p:cBhvr>
                                        <p:cTn id="47" dur="500"/>
                                        <p:tgtEl>
                                          <p:spTgt spid="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Python Flow Control</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Hello World</a:t>
            </a:r>
          </a:p>
          <a:p>
            <a:pPr marL="342900"/>
            <a:r>
              <a:rPr lang="en-US" sz="1900" dirty="0">
                <a:solidFill>
                  <a:schemeClr val="lt1"/>
                </a:solidFill>
              </a:rPr>
              <a:t>Variables (Integers, Arithmetic Operations, Strings, Lists, Dictionaries)</a:t>
            </a:r>
          </a:p>
          <a:p>
            <a:pPr marL="342900"/>
            <a:r>
              <a:rPr lang="en-US" sz="1900" dirty="0">
                <a:solidFill>
                  <a:schemeClr val="lt1"/>
                </a:solidFill>
              </a:rPr>
              <a:t>User Input</a:t>
            </a:r>
          </a:p>
          <a:p>
            <a:pPr marL="342900"/>
            <a:r>
              <a:rPr lang="en-US" sz="1900" dirty="0">
                <a:solidFill>
                  <a:schemeClr val="lt1"/>
                </a:solidFill>
              </a:rPr>
              <a:t>If, else</a:t>
            </a:r>
          </a:p>
          <a:p>
            <a:pPr marL="342900"/>
            <a:r>
              <a:rPr lang="en-US" sz="1900" dirty="0">
                <a:solidFill>
                  <a:schemeClr val="lt1"/>
                </a:solidFill>
              </a:rPr>
              <a:t>Range</a:t>
            </a:r>
          </a:p>
          <a:p>
            <a:pPr marL="342900"/>
            <a:r>
              <a:rPr lang="en-US" sz="1900" dirty="0">
                <a:solidFill>
                  <a:schemeClr val="lt1"/>
                </a:solidFill>
              </a:rPr>
              <a:t>For </a:t>
            </a:r>
          </a:p>
          <a:p>
            <a:pPr marL="342900"/>
            <a:r>
              <a:rPr lang="en-US" sz="1900" dirty="0">
                <a:solidFill>
                  <a:schemeClr val="lt1"/>
                </a:solidFill>
              </a:rPr>
              <a:t>While</a:t>
            </a:r>
          </a:p>
          <a:p>
            <a:pPr marL="342900"/>
            <a:r>
              <a:rPr lang="en-US" sz="1900" dirty="0">
                <a:solidFill>
                  <a:schemeClr val="lt1"/>
                </a:solidFill>
              </a:rPr>
              <a:t>Functions</a:t>
            </a:r>
          </a:p>
          <a:p>
            <a:pPr marL="342900"/>
            <a:r>
              <a:rPr lang="en-US" sz="1900" dirty="0">
                <a:solidFill>
                  <a:schemeClr val="lt1"/>
                </a:solidFill>
              </a:rPr>
              <a:t>Open file</a:t>
            </a:r>
          </a:p>
        </p:txBody>
      </p:sp>
    </p:spTree>
    <p:extLst>
      <p:ext uri="{BB962C8B-B14F-4D97-AF65-F5344CB8AC3E}">
        <p14:creationId xmlns:p14="http://schemas.microsoft.com/office/powerpoint/2010/main" val="1953600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Python Packages</a:t>
            </a:r>
            <a:endParaRPr dirty="0">
              <a:solidFill>
                <a:schemeClr val="lt1"/>
              </a:solidFill>
            </a:endParaRPr>
          </a:p>
        </p:txBody>
      </p:sp>
      <p:sp>
        <p:nvSpPr>
          <p:cNvPr id="70" name="Google Shape;70;p14"/>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Easy-to-use libraries for every</a:t>
            </a:r>
          </a:p>
          <a:p>
            <a:pPr marL="0" indent="0">
              <a:buNone/>
            </a:pPr>
            <a:r>
              <a:rPr lang="en-US" sz="1900" dirty="0">
                <a:solidFill>
                  <a:schemeClr val="lt1"/>
                </a:solidFill>
              </a:rPr>
              <a:t>     possible use case.</a:t>
            </a:r>
          </a:p>
          <a:p>
            <a:pPr marL="342900"/>
            <a:r>
              <a:rPr lang="en-US" sz="1900" dirty="0" err="1">
                <a:solidFill>
                  <a:schemeClr val="lt1"/>
                </a:solidFill>
              </a:rPr>
              <a:t>Numpy</a:t>
            </a:r>
            <a:r>
              <a:rPr lang="en-US" sz="1900" dirty="0">
                <a:solidFill>
                  <a:schemeClr val="lt1"/>
                </a:solidFill>
              </a:rPr>
              <a:t>, Pandas (Data Analysis)</a:t>
            </a:r>
          </a:p>
          <a:p>
            <a:pPr marL="342900"/>
            <a:r>
              <a:rPr lang="en-US" sz="1900" dirty="0" err="1">
                <a:solidFill>
                  <a:schemeClr val="lt1"/>
                </a:solidFill>
              </a:rPr>
              <a:t>SkLearn</a:t>
            </a:r>
            <a:r>
              <a:rPr lang="en-US" sz="1900" dirty="0">
                <a:solidFill>
                  <a:schemeClr val="lt1"/>
                </a:solidFill>
              </a:rPr>
              <a:t> (Machine Learning/AI)</a:t>
            </a:r>
          </a:p>
          <a:p>
            <a:pPr marL="342900"/>
            <a:r>
              <a:rPr lang="en-US" sz="1900" dirty="0" err="1">
                <a:solidFill>
                  <a:schemeClr val="lt1"/>
                </a:solidFill>
              </a:rPr>
              <a:t>Pygame</a:t>
            </a:r>
            <a:r>
              <a:rPr lang="en-US" sz="1900" dirty="0">
                <a:solidFill>
                  <a:schemeClr val="lt1"/>
                </a:solidFill>
              </a:rPr>
              <a:t> (Creating games), etc.</a:t>
            </a:r>
          </a:p>
          <a:p>
            <a:pPr marL="342900"/>
            <a:r>
              <a:rPr lang="en-US" sz="1900" dirty="0">
                <a:solidFill>
                  <a:schemeClr val="lt1"/>
                </a:solidFill>
              </a:rPr>
              <a:t>Q) What if I don’t know which </a:t>
            </a:r>
            <a:br>
              <a:rPr lang="en-US" sz="1900" dirty="0">
                <a:solidFill>
                  <a:schemeClr val="lt1"/>
                </a:solidFill>
              </a:rPr>
            </a:br>
            <a:r>
              <a:rPr lang="en-US" sz="1900" dirty="0">
                <a:solidFill>
                  <a:schemeClr val="lt1"/>
                </a:solidFill>
              </a:rPr>
              <a:t>     package to use?</a:t>
            </a:r>
          </a:p>
          <a:p>
            <a:pPr marL="342900"/>
            <a:r>
              <a:rPr lang="en-US" sz="1900" dirty="0">
                <a:solidFill>
                  <a:schemeClr val="lt1"/>
                </a:solidFill>
              </a:rPr>
              <a:t>Ans) Google.com </a:t>
            </a:r>
            <a:r>
              <a:rPr lang="en-US" sz="1900" dirty="0">
                <a:solidFill>
                  <a:schemeClr val="lt1"/>
                </a:solidFill>
                <a:sym typeface="Wingdings" panose="05000000000000000000" pitchFamily="2" charset="2"/>
              </a:rPr>
              <a:t>💀</a:t>
            </a:r>
          </a:p>
          <a:p>
            <a:pPr marL="342900"/>
            <a:r>
              <a:rPr lang="en-US" sz="1900" dirty="0">
                <a:solidFill>
                  <a:schemeClr val="lt1"/>
                </a:solidFill>
                <a:sym typeface="Wingdings" panose="05000000000000000000" pitchFamily="2" charset="2"/>
              </a:rPr>
              <a:t>Ans) </a:t>
            </a:r>
            <a:r>
              <a:rPr lang="en-US" sz="1900" dirty="0" err="1">
                <a:solidFill>
                  <a:schemeClr val="lt1"/>
                </a:solidFill>
                <a:sym typeface="Wingdings" panose="05000000000000000000" pitchFamily="2" charset="2"/>
              </a:rPr>
              <a:t>PyPI</a:t>
            </a:r>
            <a:r>
              <a:rPr lang="en-US" sz="1900" dirty="0">
                <a:solidFill>
                  <a:schemeClr val="lt1"/>
                </a:solidFill>
                <a:sym typeface="Wingdings" panose="05000000000000000000" pitchFamily="2" charset="2"/>
              </a:rPr>
              <a:t> - </a:t>
            </a:r>
            <a:r>
              <a:rPr lang="en-US" sz="1900" dirty="0">
                <a:solidFill>
                  <a:schemeClr val="lt1"/>
                </a:solidFill>
                <a:sym typeface="Wingdings" panose="05000000000000000000" pitchFamily="2" charset="2"/>
                <a:hlinkClick r:id="rId3"/>
              </a:rPr>
              <a:t>https://pypi.org/</a:t>
            </a:r>
            <a:endParaRPr lang="en-US" sz="1900" dirty="0">
              <a:solidFill>
                <a:schemeClr val="lt1"/>
              </a:solidFill>
              <a:sym typeface="Wingdings" panose="05000000000000000000" pitchFamily="2" charset="2"/>
            </a:endParaRPr>
          </a:p>
          <a:p>
            <a:pPr marL="342900"/>
            <a:r>
              <a:rPr lang="en-US" sz="1900" dirty="0">
                <a:solidFill>
                  <a:schemeClr val="lt1"/>
                </a:solidFill>
                <a:sym typeface="Wingdings" panose="05000000000000000000" pitchFamily="2" charset="2"/>
              </a:rPr>
              <a:t>Secret Ans) </a:t>
            </a:r>
            <a:r>
              <a:rPr lang="en-US" sz="1900" dirty="0" err="1">
                <a:solidFill>
                  <a:schemeClr val="lt1"/>
                </a:solidFill>
                <a:sym typeface="Wingdings" panose="05000000000000000000" pitchFamily="2" charset="2"/>
              </a:rPr>
              <a:t>ChatGPT</a:t>
            </a:r>
            <a:endParaRPr lang="en-US" sz="1900" dirty="0">
              <a:solidFill>
                <a:schemeClr val="lt1"/>
              </a:solidFill>
            </a:endParaRPr>
          </a:p>
          <a:p>
            <a:pPr marL="342900"/>
            <a:endParaRPr lang="en-US" sz="1900" dirty="0">
              <a:solidFill>
                <a:schemeClr val="lt1"/>
              </a:solidFill>
            </a:endParaRPr>
          </a:p>
        </p:txBody>
      </p:sp>
      <p:pic>
        <p:nvPicPr>
          <p:cNvPr id="3" name="Picture 2">
            <a:extLst>
              <a:ext uri="{FF2B5EF4-FFF2-40B4-BE49-F238E27FC236}">
                <a16:creationId xmlns:a16="http://schemas.microsoft.com/office/drawing/2014/main" id="{B521DD19-021B-9746-2CD5-50E42F7B1BF3}"/>
              </a:ext>
            </a:extLst>
          </p:cNvPr>
          <p:cNvPicPr>
            <a:picLocks noChangeAspect="1"/>
          </p:cNvPicPr>
          <p:nvPr/>
        </p:nvPicPr>
        <p:blipFill>
          <a:blip r:embed="rId4"/>
          <a:stretch>
            <a:fillRect/>
          </a:stretch>
        </p:blipFill>
        <p:spPr>
          <a:xfrm>
            <a:off x="4332281" y="1286458"/>
            <a:ext cx="4500019" cy="3148434"/>
          </a:xfrm>
          <a:prstGeom prst="rect">
            <a:avLst/>
          </a:prstGeom>
        </p:spPr>
      </p:pic>
    </p:spTree>
    <p:extLst>
      <p:ext uri="{BB962C8B-B14F-4D97-AF65-F5344CB8AC3E}">
        <p14:creationId xmlns:p14="http://schemas.microsoft.com/office/powerpoint/2010/main" val="41688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500"/>
                                        <p:tgtEl>
                                          <p:spTgt spid="7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xEl>
                                              <p:pRg st="2" end="2"/>
                                            </p:txEl>
                                          </p:spTgt>
                                        </p:tgtEl>
                                        <p:attrNameLst>
                                          <p:attrName>style.visibility</p:attrName>
                                        </p:attrNameLst>
                                      </p:cBhvr>
                                      <p:to>
                                        <p:strVal val="visible"/>
                                      </p:to>
                                    </p:set>
                                    <p:animEffect transition="in" filter="fade">
                                      <p:cBhvr>
                                        <p:cTn id="15" dur="500"/>
                                        <p:tgtEl>
                                          <p:spTgt spid="7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0">
                                            <p:txEl>
                                              <p:pRg st="3" end="3"/>
                                            </p:txEl>
                                          </p:spTgt>
                                        </p:tgtEl>
                                        <p:attrNameLst>
                                          <p:attrName>style.visibility</p:attrName>
                                        </p:attrNameLst>
                                      </p:cBhvr>
                                      <p:to>
                                        <p:strVal val="visible"/>
                                      </p:to>
                                    </p:set>
                                    <p:animEffect transition="in" filter="fade">
                                      <p:cBhvr>
                                        <p:cTn id="20" dur="500"/>
                                        <p:tgtEl>
                                          <p:spTgt spid="7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0">
                                            <p:txEl>
                                              <p:pRg st="4" end="4"/>
                                            </p:txEl>
                                          </p:spTgt>
                                        </p:tgtEl>
                                        <p:attrNameLst>
                                          <p:attrName>style.visibility</p:attrName>
                                        </p:attrNameLst>
                                      </p:cBhvr>
                                      <p:to>
                                        <p:strVal val="visible"/>
                                      </p:to>
                                    </p:set>
                                    <p:animEffect transition="in" filter="fade">
                                      <p:cBhvr>
                                        <p:cTn id="25" dur="500"/>
                                        <p:tgtEl>
                                          <p:spTgt spid="7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0">
                                            <p:txEl>
                                              <p:pRg st="5" end="5"/>
                                            </p:txEl>
                                          </p:spTgt>
                                        </p:tgtEl>
                                        <p:attrNameLst>
                                          <p:attrName>style.visibility</p:attrName>
                                        </p:attrNameLst>
                                      </p:cBhvr>
                                      <p:to>
                                        <p:strVal val="visible"/>
                                      </p:to>
                                    </p:set>
                                    <p:animEffect transition="in" filter="fade">
                                      <p:cBhvr>
                                        <p:cTn id="30" dur="500"/>
                                        <p:tgtEl>
                                          <p:spTgt spid="7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0">
                                            <p:txEl>
                                              <p:pRg st="6" end="6"/>
                                            </p:txEl>
                                          </p:spTgt>
                                        </p:tgtEl>
                                        <p:attrNameLst>
                                          <p:attrName>style.visibility</p:attrName>
                                        </p:attrNameLst>
                                      </p:cBhvr>
                                      <p:to>
                                        <p:strVal val="visible"/>
                                      </p:to>
                                    </p:set>
                                    <p:animEffect transition="in" filter="fade">
                                      <p:cBhvr>
                                        <p:cTn id="35" dur="500"/>
                                        <p:tgtEl>
                                          <p:spTgt spid="70">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0">
                                            <p:txEl>
                                              <p:pRg st="7" end="7"/>
                                            </p:txEl>
                                          </p:spTgt>
                                        </p:tgtEl>
                                        <p:attrNameLst>
                                          <p:attrName>style.visibility</p:attrName>
                                        </p:attrNameLst>
                                      </p:cBhvr>
                                      <p:to>
                                        <p:strVal val="visible"/>
                                      </p:to>
                                    </p:set>
                                    <p:animEffect transition="in" filter="fade">
                                      <p:cBhvr>
                                        <p:cTn id="40" dur="500"/>
                                        <p:tgtEl>
                                          <p:spTgt spid="70">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xEl>
                                              <p:pRg st="8" end="8"/>
                                            </p:txEl>
                                          </p:spTgt>
                                        </p:tgtEl>
                                        <p:attrNameLst>
                                          <p:attrName>style.visibility</p:attrName>
                                        </p:attrNameLst>
                                      </p:cBhvr>
                                      <p:to>
                                        <p:strVal val="visible"/>
                                      </p:to>
                                    </p:set>
                                    <p:animEffect transition="in" filter="fade">
                                      <p:cBhvr>
                                        <p:cTn id="48" dur="500"/>
                                        <p:tgtEl>
                                          <p:spTgt spid="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Code Example</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2000" b="0" i="0" dirty="0">
                <a:solidFill>
                  <a:srgbClr val="D1D5DB"/>
                </a:solidFill>
                <a:effectLst/>
                <a:latin typeface="Söhne"/>
              </a:rPr>
              <a:t>Write a program that generates a random number between 1 and 100,       and prompts the user to guess the number. The program should provide feedback to the user after each guess, telling them whether their guess is too high or too low. Once the user guesses the correct number, the program should print a congratulatory message along with the number of guesses it took.</a:t>
            </a:r>
            <a:endParaRPr lang="en-US" sz="1900" dirty="0">
              <a:solidFill>
                <a:schemeClr val="lt1"/>
              </a:solidFill>
            </a:endParaRPr>
          </a:p>
        </p:txBody>
      </p:sp>
    </p:spTree>
    <p:extLst>
      <p:ext uri="{BB962C8B-B14F-4D97-AF65-F5344CB8AC3E}">
        <p14:creationId xmlns:p14="http://schemas.microsoft.com/office/powerpoint/2010/main" val="3168828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Automation with Python</a:t>
            </a:r>
            <a:endParaRPr dirty="0">
              <a:solidFill>
                <a:schemeClr val="lt1"/>
              </a:solidFill>
            </a:endParaRPr>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r>
              <a:rPr lang="en-US" sz="1900" dirty="0">
                <a:solidFill>
                  <a:schemeClr val="lt1"/>
                </a:solidFill>
              </a:rPr>
              <a:t>Automate the Boring Stuff with Python</a:t>
            </a:r>
          </a:p>
          <a:p>
            <a:pPr marL="0" indent="0">
              <a:buNone/>
            </a:pPr>
            <a:r>
              <a:rPr lang="en-US" sz="1900" dirty="0">
                <a:solidFill>
                  <a:schemeClr val="lt1"/>
                </a:solidFill>
              </a:rPr>
              <a:t>     (Book by Al </a:t>
            </a:r>
            <a:r>
              <a:rPr lang="en-US" sz="1900" dirty="0" err="1">
                <a:solidFill>
                  <a:schemeClr val="lt1"/>
                </a:solidFill>
              </a:rPr>
              <a:t>Sweigart</a:t>
            </a:r>
            <a:r>
              <a:rPr lang="en-US" sz="1900" dirty="0">
                <a:solidFill>
                  <a:schemeClr val="lt1"/>
                </a:solidFill>
              </a:rPr>
              <a:t>) – </a:t>
            </a:r>
            <a:r>
              <a:rPr lang="en-US" sz="1900" dirty="0">
                <a:solidFill>
                  <a:schemeClr val="lt1"/>
                </a:solidFill>
                <a:hlinkClick r:id="rId3"/>
              </a:rPr>
              <a:t>Link</a:t>
            </a:r>
            <a:endParaRPr lang="en-US" sz="1900" dirty="0">
              <a:solidFill>
                <a:schemeClr val="lt1"/>
              </a:solidFill>
            </a:endParaRPr>
          </a:p>
          <a:p>
            <a:pPr marL="0" indent="0">
              <a:buNone/>
            </a:pPr>
            <a:endParaRPr lang="en-US" sz="1900" dirty="0">
              <a:solidFill>
                <a:schemeClr val="lt1"/>
              </a:solidFill>
            </a:endParaRPr>
          </a:p>
          <a:p>
            <a:pPr marL="0" indent="0">
              <a:buNone/>
            </a:pPr>
            <a:r>
              <a:rPr lang="en-US" sz="1900" dirty="0">
                <a:solidFill>
                  <a:schemeClr val="lt1"/>
                </a:solidFill>
              </a:rPr>
              <a:t>     </a:t>
            </a:r>
            <a:r>
              <a:rPr lang="en-US" sz="1900" u="sng" dirty="0">
                <a:solidFill>
                  <a:schemeClr val="lt1"/>
                </a:solidFill>
              </a:rPr>
              <a:t>Our Focus</a:t>
            </a:r>
          </a:p>
          <a:p>
            <a:pPr marL="342900"/>
            <a:r>
              <a:rPr lang="en-US" sz="1900" dirty="0">
                <a:solidFill>
                  <a:schemeClr val="lt1"/>
                </a:solidFill>
              </a:rPr>
              <a:t>Web – Downloading &amp; Scraping</a:t>
            </a:r>
          </a:p>
          <a:p>
            <a:pPr marL="342900"/>
            <a:r>
              <a:rPr lang="en-US" sz="1900" dirty="0">
                <a:solidFill>
                  <a:schemeClr val="lt1"/>
                </a:solidFill>
              </a:rPr>
              <a:t>Image Manipulation</a:t>
            </a:r>
          </a:p>
          <a:p>
            <a:pPr marL="342900"/>
            <a:r>
              <a:rPr lang="en-US" sz="1900" dirty="0">
                <a:solidFill>
                  <a:schemeClr val="lt1"/>
                </a:solidFill>
              </a:rPr>
              <a:t>CSV/Excel data Manipulation*</a:t>
            </a:r>
          </a:p>
        </p:txBody>
      </p:sp>
      <p:pic>
        <p:nvPicPr>
          <p:cNvPr id="1028" name="Picture 4" descr="Cover of Automate the Boring Stuff with Python">
            <a:extLst>
              <a:ext uri="{FF2B5EF4-FFF2-40B4-BE49-F238E27FC236}">
                <a16:creationId xmlns:a16="http://schemas.microsoft.com/office/drawing/2014/main" id="{4F3B4F8D-B616-EFE9-CACC-72B753F47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719" y="1374820"/>
            <a:ext cx="21621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68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Requests Library</a:t>
            </a:r>
            <a:endParaRPr dirty="0">
              <a:solidFill>
                <a:schemeClr val="lt1"/>
              </a:solidFill>
            </a:endParaRPr>
          </a:p>
        </p:txBody>
      </p:sp>
      <p:sp>
        <p:nvSpPr>
          <p:cNvPr id="70" name="Google Shape;70;p14"/>
          <p:cNvSpPr txBox="1">
            <a:spLocks noGrp="1"/>
          </p:cNvSpPr>
          <p:nvPr>
            <p:ph type="body" idx="1"/>
          </p:nvPr>
        </p:nvSpPr>
        <p:spPr>
          <a:xfrm>
            <a:off x="363215" y="941791"/>
            <a:ext cx="8520600" cy="3310055"/>
          </a:xfrm>
          <a:prstGeom prst="rect">
            <a:avLst/>
          </a:prstGeom>
        </p:spPr>
        <p:txBody>
          <a:bodyPr spcFirstLastPara="1" wrap="square" lIns="91425" tIns="91425" rIns="91425" bIns="91425" anchor="t" anchorCtr="0">
            <a:noAutofit/>
          </a:bodyPr>
          <a:lstStyle/>
          <a:p>
            <a:pPr marL="342900"/>
            <a:r>
              <a:rPr lang="en-US" sz="1900" dirty="0">
                <a:solidFill>
                  <a:schemeClr val="lt1"/>
                </a:solidFill>
              </a:rPr>
              <a:t>HTTP Request &amp; Response</a:t>
            </a: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a:p>
            <a:pPr marL="342900"/>
            <a:endParaRPr lang="en-US" sz="1900" dirty="0">
              <a:solidFill>
                <a:schemeClr val="lt1"/>
              </a:solidFill>
            </a:endParaRPr>
          </a:p>
        </p:txBody>
      </p:sp>
      <p:pic>
        <p:nvPicPr>
          <p:cNvPr id="2053" name="Picture 5">
            <a:extLst>
              <a:ext uri="{FF2B5EF4-FFF2-40B4-BE49-F238E27FC236}">
                <a16:creationId xmlns:a16="http://schemas.microsoft.com/office/drawing/2014/main" id="{87A5A5D7-E0B2-370B-7909-CA8F68B4E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3" y="1350301"/>
            <a:ext cx="3700068" cy="124651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AD04CB57-C321-DC47-AFDE-DD5B1B7C7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423" y="1163258"/>
            <a:ext cx="3879982" cy="1471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4CF869F-5754-3F6D-1917-160AC40128EB}"/>
              </a:ext>
            </a:extLst>
          </p:cNvPr>
          <p:cNvPicPr>
            <a:picLocks noChangeAspect="1"/>
          </p:cNvPicPr>
          <p:nvPr/>
        </p:nvPicPr>
        <p:blipFill>
          <a:blip r:embed="rId5"/>
          <a:stretch>
            <a:fillRect/>
          </a:stretch>
        </p:blipFill>
        <p:spPr>
          <a:xfrm>
            <a:off x="311700" y="2763412"/>
            <a:ext cx="4057314" cy="1757105"/>
          </a:xfrm>
          <a:prstGeom prst="rect">
            <a:avLst/>
          </a:prstGeom>
        </p:spPr>
      </p:pic>
      <p:pic>
        <p:nvPicPr>
          <p:cNvPr id="7" name="Picture 6">
            <a:extLst>
              <a:ext uri="{FF2B5EF4-FFF2-40B4-BE49-F238E27FC236}">
                <a16:creationId xmlns:a16="http://schemas.microsoft.com/office/drawing/2014/main" id="{F841420C-1F0A-5B3F-0E66-AEC5E82F7B76}"/>
              </a:ext>
            </a:extLst>
          </p:cNvPr>
          <p:cNvPicPr>
            <a:picLocks noChangeAspect="1"/>
          </p:cNvPicPr>
          <p:nvPr/>
        </p:nvPicPr>
        <p:blipFill rotWithShape="1">
          <a:blip r:embed="rId6"/>
          <a:srcRect t="17354"/>
          <a:stretch/>
        </p:blipFill>
        <p:spPr>
          <a:xfrm>
            <a:off x="4460848" y="2914654"/>
            <a:ext cx="4331133" cy="1471528"/>
          </a:xfrm>
          <a:prstGeom prst="rect">
            <a:avLst/>
          </a:prstGeom>
        </p:spPr>
      </p:pic>
    </p:spTree>
    <p:extLst>
      <p:ext uri="{BB962C8B-B14F-4D97-AF65-F5344CB8AC3E}">
        <p14:creationId xmlns:p14="http://schemas.microsoft.com/office/powerpoint/2010/main" val="208504336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445</Words>
  <Application>Microsoft Office PowerPoint</Application>
  <PresentationFormat>On-screen Show (16:9)</PresentationFormat>
  <Paragraphs>103</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Söhne</vt:lpstr>
      <vt:lpstr>Simple Light</vt:lpstr>
      <vt:lpstr>Automation with Python</vt:lpstr>
      <vt:lpstr>Why?</vt:lpstr>
      <vt:lpstr>Key Takeaway</vt:lpstr>
      <vt:lpstr>Intro to Python</vt:lpstr>
      <vt:lpstr>Python Flow Control</vt:lpstr>
      <vt:lpstr>Python Packages</vt:lpstr>
      <vt:lpstr>Code Example</vt:lpstr>
      <vt:lpstr>Automation with Python</vt:lpstr>
      <vt:lpstr>Requests Library</vt:lpstr>
      <vt:lpstr>BeautifulSoup</vt:lpstr>
      <vt:lpstr>Web Download Challenge</vt:lpstr>
      <vt:lpstr>Selenium</vt:lpstr>
      <vt:lpstr>ASU Class Tracker</vt:lpstr>
      <vt:lpstr>Pillow – Python Imaging Library</vt:lpstr>
      <vt:lpstr>Excel/CSV files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with Python</dc:title>
  <cp:lastModifiedBy>Shubh Vivek Khandelwal (Student)</cp:lastModifiedBy>
  <cp:revision>13</cp:revision>
  <dcterms:modified xsi:type="dcterms:W3CDTF">2023-02-22T02:01:22Z</dcterms:modified>
</cp:coreProperties>
</file>